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sldIdLst>
    <p:sldId id="284" r:id="rId5"/>
    <p:sldId id="257" r:id="rId6"/>
    <p:sldId id="275" r:id="rId7"/>
    <p:sldId id="285" r:id="rId8"/>
    <p:sldId id="277" r:id="rId9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0BAD2"/>
    <a:srgbClr val="FBDA3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7" autoAdjust="0"/>
    <p:restoredTop sz="94660"/>
  </p:normalViewPr>
  <p:slideViewPr>
    <p:cSldViewPr snapToGrid="0">
      <p:cViewPr varScale="1">
        <p:scale>
          <a:sx n="77" d="100"/>
          <a:sy n="77" d="100"/>
        </p:scale>
        <p:origin x="102" y="4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viewProps" Target="viewProps.xml"/><Relationship Id="rId5" Type="http://schemas.openxmlformats.org/officeDocument/2006/relationships/slide" Target="slides/slide1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fr-FR"/>
        </a:p>
      </c:txPr>
    </c:title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Feuil1!$B$1</c:f>
              <c:strCache>
                <c:ptCount val="1"/>
                <c:pt idx="0">
                  <c:v>Note moyene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Pt>
            <c:idx val="3"/>
            <c:invertIfNegative val="0"/>
            <c:bubble3D val="0"/>
            <c:spPr>
              <a:solidFill>
                <a:srgbClr val="FBDA32"/>
              </a:solidFill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0-F093-4ED9-ADED-0BD066B500DC}"/>
              </c:ext>
            </c:extLst>
          </c:dPt>
          <c:cat>
            <c:strRef>
              <c:f>Feuil1!$A$2:$A$5</c:f>
              <c:strCache>
                <c:ptCount val="4"/>
                <c:pt idx="0">
                  <c:v>Logiciel de bureautique</c:v>
                </c:pt>
                <c:pt idx="1">
                  <c:v>Logiciel de client mail</c:v>
                </c:pt>
                <c:pt idx="2">
                  <c:v>Logiciel de visioconférence</c:v>
                </c:pt>
                <c:pt idx="3">
                  <c:v>Outils numériques spécifiques à la profession</c:v>
                </c:pt>
              </c:strCache>
            </c:strRef>
          </c:cat>
          <c:val>
            <c:numRef>
              <c:f>Feuil1!$B$2:$B$5</c:f>
              <c:numCache>
                <c:formatCode>General</c:formatCode>
                <c:ptCount val="4"/>
                <c:pt idx="0">
                  <c:v>3.5413253012048194</c:v>
                </c:pt>
                <c:pt idx="1">
                  <c:v>3.7617894736842108</c:v>
                </c:pt>
                <c:pt idx="2">
                  <c:v>3.3478787878787872</c:v>
                </c:pt>
                <c:pt idx="3">
                  <c:v>2.4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323A-4983-AE07-D85BDC8BBA3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1474863823"/>
        <c:axId val="1481189455"/>
        <c:extLst>
          <c:ext xmlns:c15="http://schemas.microsoft.com/office/drawing/2012/chart" uri="{02D57815-91ED-43cb-92C2-25804820EDAC}">
            <c15:filteredBarSeries>
              <c15:ser>
                <c:idx val="1"/>
                <c:order val="1"/>
                <c:tx>
                  <c:strRef>
                    <c:extLst>
                      <c:ext uri="{02D57815-91ED-43cb-92C2-25804820EDAC}">
                        <c15:formulaRef>
                          <c15:sqref>Feuil1!$C$1</c15:sqref>
                        </c15:formulaRef>
                      </c:ext>
                    </c:extLst>
                    <c:strCache>
                      <c:ptCount val="1"/>
                      <c:pt idx="0">
                        <c:v>Colonne1</c:v>
                      </c:pt>
                    </c:strCache>
                  </c:strRef>
                </c:tx>
                <c:spPr>
                  <a:solidFill>
                    <a:schemeClr val="accent2"/>
                  </a:solidFill>
                  <a:ln>
                    <a:noFill/>
                  </a:ln>
                  <a:effectLst/>
                </c:spPr>
                <c:invertIfNegative val="0"/>
                <c:cat>
                  <c:strRef>
                    <c:extLst>
                      <c:ext uri="{02D57815-91ED-43cb-92C2-25804820EDAC}">
                        <c15:formulaRef>
                          <c15:sqref>Feuil1!$A$2:$A$5</c15:sqref>
                        </c15:formulaRef>
                      </c:ext>
                    </c:extLst>
                    <c:strCache>
                      <c:ptCount val="4"/>
                      <c:pt idx="0">
                        <c:v>Logiciel de bureautique</c:v>
                      </c:pt>
                      <c:pt idx="1">
                        <c:v>Logiciel de client mail</c:v>
                      </c:pt>
                      <c:pt idx="2">
                        <c:v>Logiciel de visioconférence</c:v>
                      </c:pt>
                      <c:pt idx="3">
                        <c:v>Outils numériques spécifiques à la profession</c:v>
                      </c:pt>
                    </c:strCache>
                  </c:strRef>
                </c:cat>
                <c:val>
                  <c:numRef>
                    <c:extLst>
                      <c:ext uri="{02D57815-91ED-43cb-92C2-25804820EDAC}">
                        <c15:formulaRef>
                          <c15:sqref>Feuil1!$C$2:$C$5</c15:sqref>
                        </c15:formulaRef>
                      </c:ext>
                    </c:extLst>
                    <c:numCache>
                      <c:formatCode>General</c:formatCode>
                      <c:ptCount val="4"/>
                      <c:pt idx="0">
                        <c:v>7.0826506024096387</c:v>
                      </c:pt>
                      <c:pt idx="1">
                        <c:v>7.5235789473684216</c:v>
                      </c:pt>
                      <c:pt idx="2">
                        <c:v>6.6957575757575745</c:v>
                      </c:pt>
                      <c:pt idx="3">
                        <c:v>4.8</c:v>
                      </c:pt>
                    </c:numCache>
                  </c:numRef>
                </c:val>
                <c:extLst>
                  <c:ext xmlns:c16="http://schemas.microsoft.com/office/drawing/2014/chart" uri="{C3380CC4-5D6E-409C-BE32-E72D297353CC}">
                    <c16:uniqueId val="{00000004-323A-4983-AE07-D85BDC8BBA38}"/>
                  </c:ext>
                </c:extLst>
              </c15:ser>
            </c15:filteredBarSeries>
            <c15:filteredBarSeries>
              <c15:ser>
                <c:idx val="2"/>
                <c:order val="2"/>
                <c:tx>
                  <c:strRef>
                    <c:extLst xmlns:c15="http://schemas.microsoft.com/office/drawing/2012/chart">
                      <c:ext xmlns:c15="http://schemas.microsoft.com/office/drawing/2012/chart" uri="{02D57815-91ED-43cb-92C2-25804820EDAC}">
                        <c15:formulaRef>
                          <c15:sqref>Feuil1!$D$1</c15:sqref>
                        </c15:formulaRef>
                      </c:ext>
                    </c:extLst>
                    <c:strCache>
                      <c:ptCount val="1"/>
                      <c:pt idx="0">
                        <c:v>Colonne2</c:v>
                      </c:pt>
                    </c:strCache>
                  </c:strRef>
                </c:tx>
                <c:spPr>
                  <a:solidFill>
                    <a:schemeClr val="accent3"/>
                  </a:solidFill>
                  <a:ln>
                    <a:noFill/>
                  </a:ln>
                  <a:effectLst/>
                </c:spPr>
                <c:invertIfNegative val="0"/>
                <c:cat>
                  <c:strRef>
                    <c:extLst xmlns:c15="http://schemas.microsoft.com/office/drawing/2012/chart">
                      <c:ext xmlns:c15="http://schemas.microsoft.com/office/drawing/2012/chart" uri="{02D57815-91ED-43cb-92C2-25804820EDAC}">
                        <c15:formulaRef>
                          <c15:sqref>Feuil1!$A$2:$A$5</c15:sqref>
                        </c15:formulaRef>
                      </c:ext>
                    </c:extLst>
                    <c:strCache>
                      <c:ptCount val="4"/>
                      <c:pt idx="0">
                        <c:v>Logiciel de bureautique</c:v>
                      </c:pt>
                      <c:pt idx="1">
                        <c:v>Logiciel de client mail</c:v>
                      </c:pt>
                      <c:pt idx="2">
                        <c:v>Logiciel de visioconférence</c:v>
                      </c:pt>
                      <c:pt idx="3">
                        <c:v>Outils numériques spécifiques à la profession</c:v>
                      </c:pt>
                    </c:strCache>
                  </c:strRef>
                </c:cat>
                <c:val>
                  <c:numRef>
                    <c:extLst xmlns:c15="http://schemas.microsoft.com/office/drawing/2012/chart">
                      <c:ext xmlns:c15="http://schemas.microsoft.com/office/drawing/2012/chart" uri="{02D57815-91ED-43cb-92C2-25804820EDAC}">
                        <c15:formulaRef>
                          <c15:sqref>Feuil1!$D$2:$D$5</c15:sqref>
                        </c15:formulaRef>
                      </c:ext>
                    </c:extLst>
                    <c:numCache>
                      <c:formatCode>General</c:formatCode>
                      <c:ptCount val="4"/>
                      <c:pt idx="0">
                        <c:v>70.826506024096389</c:v>
                      </c:pt>
                      <c:pt idx="1">
                        <c:v>75.235789473684221</c:v>
                      </c:pt>
                      <c:pt idx="2">
                        <c:v>66.957575757575739</c:v>
                      </c:pt>
                      <c:pt idx="3">
                        <c:v>48</c:v>
                      </c:pt>
                    </c:numCache>
                  </c:numRef>
                </c:val>
                <c:extLst xmlns:c15="http://schemas.microsoft.com/office/drawing/2012/chart">
                  <c:ext xmlns:c16="http://schemas.microsoft.com/office/drawing/2014/chart" uri="{C3380CC4-5D6E-409C-BE32-E72D297353CC}">
                    <c16:uniqueId val="{00000005-323A-4983-AE07-D85BDC8BBA38}"/>
                  </c:ext>
                </c:extLst>
              </c15:ser>
            </c15:filteredBarSeries>
          </c:ext>
        </c:extLst>
      </c:barChart>
      <c:catAx>
        <c:axId val="1474863823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1481189455"/>
        <c:crosses val="autoZero"/>
        <c:auto val="1"/>
        <c:lblAlgn val="ctr"/>
        <c:lblOffset val="100"/>
        <c:noMultiLvlLbl val="0"/>
      </c:catAx>
      <c:valAx>
        <c:axId val="1481189455"/>
        <c:scaling>
          <c:orientation val="minMax"/>
          <c:max val="5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1474863823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fr-FR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Note </a:t>
            </a:r>
            <a:r>
              <a:rPr lang="en-US" dirty="0" err="1"/>
              <a:t>moyenne</a:t>
            </a:r>
            <a:r>
              <a:rPr lang="en-US" dirty="0"/>
              <a:t> </a:t>
            </a:r>
            <a:r>
              <a:rPr lang="en-US" dirty="0" err="1"/>
              <a:t>d'accessibilité</a:t>
            </a:r>
            <a:r>
              <a:rPr lang="en-US" dirty="0"/>
              <a:t> sur 5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fr-FR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Feuil1!$B$1</c:f>
              <c:strCache>
                <c:ptCount val="1"/>
                <c:pt idx="0">
                  <c:v>Note moyenne d'accessibilité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Pt>
            <c:idx val="0"/>
            <c:invertIfNegative val="0"/>
            <c:bubble3D val="0"/>
            <c:spPr>
              <a:solidFill>
                <a:schemeClr val="accent2"/>
              </a:solidFill>
              <a:ln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1-7795-4E84-B753-E30A787991AE}"/>
              </c:ext>
            </c:extLst>
          </c:dPt>
          <c:cat>
            <c:strRef>
              <c:f>Feuil1!$A$2:$A$6</c:f>
              <c:strCache>
                <c:ptCount val="5"/>
                <c:pt idx="0">
                  <c:v>Tout âge confondu</c:v>
                </c:pt>
                <c:pt idx="1">
                  <c:v>20-29 ans</c:v>
                </c:pt>
                <c:pt idx="2">
                  <c:v>30-40 ans</c:v>
                </c:pt>
                <c:pt idx="3">
                  <c:v>40-49 ans</c:v>
                </c:pt>
                <c:pt idx="4">
                  <c:v>Plus de 50 ans</c:v>
                </c:pt>
              </c:strCache>
            </c:strRef>
          </c:cat>
          <c:val>
            <c:numRef>
              <c:f>Feuil1!$B$2:$B$6</c:f>
              <c:numCache>
                <c:formatCode>General</c:formatCode>
                <c:ptCount val="5"/>
                <c:pt idx="0">
                  <c:v>3.4114583330000001</c:v>
                </c:pt>
                <c:pt idx="1">
                  <c:v>3.71</c:v>
                </c:pt>
                <c:pt idx="2">
                  <c:v>3.5161290300000001</c:v>
                </c:pt>
                <c:pt idx="3">
                  <c:v>3.33</c:v>
                </c:pt>
                <c:pt idx="4">
                  <c:v>3.27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0EC8-4366-824C-7CE11AF1F24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408683008"/>
        <c:axId val="408682024"/>
      </c:barChart>
      <c:catAx>
        <c:axId val="40868300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408682024"/>
        <c:crosses val="autoZero"/>
        <c:auto val="1"/>
        <c:lblAlgn val="ctr"/>
        <c:lblOffset val="100"/>
        <c:noMultiLvlLbl val="0"/>
      </c:catAx>
      <c:valAx>
        <c:axId val="408682024"/>
        <c:scaling>
          <c:orientation val="minMax"/>
          <c:max val="5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408683008"/>
        <c:crossesAt val="1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fr-FR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0BB7F4D-3983-4CC0-B2A3-84E363EEA44C}" type="doc">
      <dgm:prSet loTypeId="urn:microsoft.com/office/officeart/2005/8/layout/default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fr-FR"/>
        </a:p>
      </dgm:t>
    </dgm:pt>
    <dgm:pt modelId="{E912CAFC-DDFD-48A1-853A-FDD0413C214F}">
      <dgm:prSet/>
      <dgm:spPr/>
      <dgm:t>
        <a:bodyPr/>
        <a:lstStyle/>
        <a:p>
          <a:r>
            <a:rPr lang="fr-FR" b="1" dirty="0"/>
            <a:t>Les logiciels de congés ou de paye </a:t>
          </a:r>
          <a:r>
            <a:rPr lang="fr-FR" dirty="0"/>
            <a:t>pour l’Administratif</a:t>
          </a:r>
        </a:p>
      </dgm:t>
    </dgm:pt>
    <dgm:pt modelId="{38CE3648-A57E-4212-A27A-184466FC01EC}" type="parTrans" cxnId="{00F7C2D1-6DC8-45BB-8BB0-7DA23851F692}">
      <dgm:prSet/>
      <dgm:spPr/>
      <dgm:t>
        <a:bodyPr/>
        <a:lstStyle/>
        <a:p>
          <a:endParaRPr lang="fr-FR"/>
        </a:p>
      </dgm:t>
    </dgm:pt>
    <dgm:pt modelId="{0CEFAFA9-8681-4011-8896-D22BD45AE2BE}" type="sibTrans" cxnId="{00F7C2D1-6DC8-45BB-8BB0-7DA23851F692}">
      <dgm:prSet/>
      <dgm:spPr/>
      <dgm:t>
        <a:bodyPr/>
        <a:lstStyle/>
        <a:p>
          <a:endParaRPr lang="fr-FR"/>
        </a:p>
      </dgm:t>
    </dgm:pt>
    <dgm:pt modelId="{17866C29-5E87-48B7-9B33-FE0A88F2152C}">
      <dgm:prSet/>
      <dgm:spPr/>
      <dgm:t>
        <a:bodyPr/>
        <a:lstStyle/>
        <a:p>
          <a:r>
            <a:rPr lang="fr-FR" b="1" dirty="0"/>
            <a:t>Salesforce</a:t>
          </a:r>
          <a:r>
            <a:rPr lang="fr-FR" dirty="0"/>
            <a:t> pour le Conseil</a:t>
          </a:r>
        </a:p>
      </dgm:t>
    </dgm:pt>
    <dgm:pt modelId="{CCFE3FE8-7F89-4379-AD85-6116AFA0A86E}" type="parTrans" cxnId="{0758239F-D97A-453D-B816-74071D1D9A25}">
      <dgm:prSet/>
      <dgm:spPr/>
      <dgm:t>
        <a:bodyPr/>
        <a:lstStyle/>
        <a:p>
          <a:endParaRPr lang="fr-FR"/>
        </a:p>
      </dgm:t>
    </dgm:pt>
    <dgm:pt modelId="{412617F2-434E-4229-BF4F-007CF9FAE9B0}" type="sibTrans" cxnId="{0758239F-D97A-453D-B816-74071D1D9A25}">
      <dgm:prSet/>
      <dgm:spPr/>
      <dgm:t>
        <a:bodyPr/>
        <a:lstStyle/>
        <a:p>
          <a:endParaRPr lang="fr-FR"/>
        </a:p>
      </dgm:t>
    </dgm:pt>
    <dgm:pt modelId="{D854793A-D3AF-4907-B1F0-73C206907A6C}">
      <dgm:prSet/>
      <dgm:spPr/>
      <dgm:t>
        <a:bodyPr/>
        <a:lstStyle/>
        <a:p>
          <a:r>
            <a:rPr lang="fr-FR" b="1" dirty="0"/>
            <a:t>Pronote</a:t>
          </a:r>
          <a:r>
            <a:rPr lang="fr-FR" dirty="0"/>
            <a:t> chez les enseignants du secondaire</a:t>
          </a:r>
        </a:p>
      </dgm:t>
    </dgm:pt>
    <dgm:pt modelId="{33F62689-8748-4669-B2D8-2DEB92B19684}" type="parTrans" cxnId="{13327662-5DF4-42F5-AAC8-6762879CE40B}">
      <dgm:prSet/>
      <dgm:spPr/>
      <dgm:t>
        <a:bodyPr/>
        <a:lstStyle/>
        <a:p>
          <a:endParaRPr lang="fr-FR"/>
        </a:p>
      </dgm:t>
    </dgm:pt>
    <dgm:pt modelId="{F4AF0F3D-D11E-4398-AEA7-41888C1FA6E3}" type="sibTrans" cxnId="{13327662-5DF4-42F5-AAC8-6762879CE40B}">
      <dgm:prSet/>
      <dgm:spPr/>
      <dgm:t>
        <a:bodyPr/>
        <a:lstStyle/>
        <a:p>
          <a:endParaRPr lang="fr-FR"/>
        </a:p>
      </dgm:t>
    </dgm:pt>
    <dgm:pt modelId="{B22D07CF-E5B6-4959-B4BF-7B263C916D5F}" type="pres">
      <dgm:prSet presAssocID="{90BB7F4D-3983-4CC0-B2A3-84E363EEA44C}" presName="diagram" presStyleCnt="0">
        <dgm:presLayoutVars>
          <dgm:dir/>
          <dgm:resizeHandles val="exact"/>
        </dgm:presLayoutVars>
      </dgm:prSet>
      <dgm:spPr/>
    </dgm:pt>
    <dgm:pt modelId="{44F92F08-5BAF-4FE9-B337-3009DACDDE4C}" type="pres">
      <dgm:prSet presAssocID="{E912CAFC-DDFD-48A1-853A-FDD0413C214F}" presName="node" presStyleLbl="node1" presStyleIdx="0" presStyleCnt="3">
        <dgm:presLayoutVars>
          <dgm:bulletEnabled val="1"/>
        </dgm:presLayoutVars>
      </dgm:prSet>
      <dgm:spPr/>
    </dgm:pt>
    <dgm:pt modelId="{A7B6D50C-F043-4766-824B-3B69406C7BCE}" type="pres">
      <dgm:prSet presAssocID="{0CEFAFA9-8681-4011-8896-D22BD45AE2BE}" presName="sibTrans" presStyleCnt="0"/>
      <dgm:spPr/>
    </dgm:pt>
    <dgm:pt modelId="{DA781E94-D265-4D95-906A-3F48F2B35210}" type="pres">
      <dgm:prSet presAssocID="{17866C29-5E87-48B7-9B33-FE0A88F2152C}" presName="node" presStyleLbl="node1" presStyleIdx="1" presStyleCnt="3">
        <dgm:presLayoutVars>
          <dgm:bulletEnabled val="1"/>
        </dgm:presLayoutVars>
      </dgm:prSet>
      <dgm:spPr/>
    </dgm:pt>
    <dgm:pt modelId="{DF96CF61-03F5-43AA-BFD7-0DA14A9D8295}" type="pres">
      <dgm:prSet presAssocID="{412617F2-434E-4229-BF4F-007CF9FAE9B0}" presName="sibTrans" presStyleCnt="0"/>
      <dgm:spPr/>
    </dgm:pt>
    <dgm:pt modelId="{06D80369-0E07-48E4-94E5-7AC03A2B7088}" type="pres">
      <dgm:prSet presAssocID="{D854793A-D3AF-4907-B1F0-73C206907A6C}" presName="node" presStyleLbl="node1" presStyleIdx="2" presStyleCnt="3">
        <dgm:presLayoutVars>
          <dgm:bulletEnabled val="1"/>
        </dgm:presLayoutVars>
      </dgm:prSet>
      <dgm:spPr/>
    </dgm:pt>
  </dgm:ptLst>
  <dgm:cxnLst>
    <dgm:cxn modelId="{ACE1AA17-CF4B-4CA9-A1A0-2FE2B7E28A1B}" type="presOf" srcId="{90BB7F4D-3983-4CC0-B2A3-84E363EEA44C}" destId="{B22D07CF-E5B6-4959-B4BF-7B263C916D5F}" srcOrd="0" destOrd="0" presId="urn:microsoft.com/office/officeart/2005/8/layout/default"/>
    <dgm:cxn modelId="{13327662-5DF4-42F5-AAC8-6762879CE40B}" srcId="{90BB7F4D-3983-4CC0-B2A3-84E363EEA44C}" destId="{D854793A-D3AF-4907-B1F0-73C206907A6C}" srcOrd="2" destOrd="0" parTransId="{33F62689-8748-4669-B2D8-2DEB92B19684}" sibTransId="{F4AF0F3D-D11E-4398-AEA7-41888C1FA6E3}"/>
    <dgm:cxn modelId="{5A14C557-D62C-4094-A8A8-111CD89086FC}" type="presOf" srcId="{17866C29-5E87-48B7-9B33-FE0A88F2152C}" destId="{DA781E94-D265-4D95-906A-3F48F2B35210}" srcOrd="0" destOrd="0" presId="urn:microsoft.com/office/officeart/2005/8/layout/default"/>
    <dgm:cxn modelId="{E88B7E8F-44DD-4F21-B04A-FF351219F04C}" type="presOf" srcId="{D854793A-D3AF-4907-B1F0-73C206907A6C}" destId="{06D80369-0E07-48E4-94E5-7AC03A2B7088}" srcOrd="0" destOrd="0" presId="urn:microsoft.com/office/officeart/2005/8/layout/default"/>
    <dgm:cxn modelId="{0758239F-D97A-453D-B816-74071D1D9A25}" srcId="{90BB7F4D-3983-4CC0-B2A3-84E363EEA44C}" destId="{17866C29-5E87-48B7-9B33-FE0A88F2152C}" srcOrd="1" destOrd="0" parTransId="{CCFE3FE8-7F89-4379-AD85-6116AFA0A86E}" sibTransId="{412617F2-434E-4229-BF4F-007CF9FAE9B0}"/>
    <dgm:cxn modelId="{00F7C2D1-6DC8-45BB-8BB0-7DA23851F692}" srcId="{90BB7F4D-3983-4CC0-B2A3-84E363EEA44C}" destId="{E912CAFC-DDFD-48A1-853A-FDD0413C214F}" srcOrd="0" destOrd="0" parTransId="{38CE3648-A57E-4212-A27A-184466FC01EC}" sibTransId="{0CEFAFA9-8681-4011-8896-D22BD45AE2BE}"/>
    <dgm:cxn modelId="{A53510EE-5614-433B-A7F1-6C21CAEA52A4}" type="presOf" srcId="{E912CAFC-DDFD-48A1-853A-FDD0413C214F}" destId="{44F92F08-5BAF-4FE9-B337-3009DACDDE4C}" srcOrd="0" destOrd="0" presId="urn:microsoft.com/office/officeart/2005/8/layout/default"/>
    <dgm:cxn modelId="{DAFA42FB-A84C-4652-BCC6-4F40231DBF32}" type="presParOf" srcId="{B22D07CF-E5B6-4959-B4BF-7B263C916D5F}" destId="{44F92F08-5BAF-4FE9-B337-3009DACDDE4C}" srcOrd="0" destOrd="0" presId="urn:microsoft.com/office/officeart/2005/8/layout/default"/>
    <dgm:cxn modelId="{DDEA1C7E-73FD-4F1B-9E08-CA68C3D95CC1}" type="presParOf" srcId="{B22D07CF-E5B6-4959-B4BF-7B263C916D5F}" destId="{A7B6D50C-F043-4766-824B-3B69406C7BCE}" srcOrd="1" destOrd="0" presId="urn:microsoft.com/office/officeart/2005/8/layout/default"/>
    <dgm:cxn modelId="{78E9A01A-5141-464E-9E65-7EF254F5A93B}" type="presParOf" srcId="{B22D07CF-E5B6-4959-B4BF-7B263C916D5F}" destId="{DA781E94-D265-4D95-906A-3F48F2B35210}" srcOrd="2" destOrd="0" presId="urn:microsoft.com/office/officeart/2005/8/layout/default"/>
    <dgm:cxn modelId="{302C70A7-ADED-4E1D-BECA-47D718FE0E38}" type="presParOf" srcId="{B22D07CF-E5B6-4959-B4BF-7B263C916D5F}" destId="{DF96CF61-03F5-43AA-BFD7-0DA14A9D8295}" srcOrd="3" destOrd="0" presId="urn:microsoft.com/office/officeart/2005/8/layout/default"/>
    <dgm:cxn modelId="{B9ABAD1A-4B68-4BB1-83DD-5F19DE51F17B}" type="presParOf" srcId="{B22D07CF-E5B6-4959-B4BF-7B263C916D5F}" destId="{06D80369-0E07-48E4-94E5-7AC03A2B7088}" srcOrd="4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4F92F08-5BAF-4FE9-B337-3009DACDDE4C}">
      <dsp:nvSpPr>
        <dsp:cNvPr id="0" name=""/>
        <dsp:cNvSpPr/>
      </dsp:nvSpPr>
      <dsp:spPr>
        <a:xfrm>
          <a:off x="732948" y="2857"/>
          <a:ext cx="2008822" cy="1205293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079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marL="0" lvl="0" indent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1900" b="1" kern="1200" dirty="0"/>
            <a:t>Les logiciels de congés ou de paye </a:t>
          </a:r>
          <a:r>
            <a:rPr lang="fr-FR" sz="1900" kern="1200" dirty="0"/>
            <a:t>pour l’Administratif</a:t>
          </a:r>
        </a:p>
      </dsp:txBody>
      <dsp:txXfrm>
        <a:off x="732948" y="2857"/>
        <a:ext cx="2008822" cy="1205293"/>
      </dsp:txXfrm>
    </dsp:sp>
    <dsp:sp modelId="{DA781E94-D265-4D95-906A-3F48F2B35210}">
      <dsp:nvSpPr>
        <dsp:cNvPr id="0" name=""/>
        <dsp:cNvSpPr/>
      </dsp:nvSpPr>
      <dsp:spPr>
        <a:xfrm>
          <a:off x="732948" y="1409033"/>
          <a:ext cx="2008822" cy="1205293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079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marL="0" lvl="0" indent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1900" b="1" kern="1200" dirty="0"/>
            <a:t>Salesforce</a:t>
          </a:r>
          <a:r>
            <a:rPr lang="fr-FR" sz="1900" kern="1200" dirty="0"/>
            <a:t> pour le Conseil</a:t>
          </a:r>
        </a:p>
      </dsp:txBody>
      <dsp:txXfrm>
        <a:off x="732948" y="1409033"/>
        <a:ext cx="2008822" cy="1205293"/>
      </dsp:txXfrm>
    </dsp:sp>
    <dsp:sp modelId="{06D80369-0E07-48E4-94E5-7AC03A2B7088}">
      <dsp:nvSpPr>
        <dsp:cNvPr id="0" name=""/>
        <dsp:cNvSpPr/>
      </dsp:nvSpPr>
      <dsp:spPr>
        <a:xfrm>
          <a:off x="732948" y="2815209"/>
          <a:ext cx="2008822" cy="1205293"/>
        </a:xfrm>
        <a:prstGeom prst="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079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marL="0" lvl="0" indent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fr-FR" sz="1900" b="1" kern="1200" dirty="0"/>
            <a:t>Pronote</a:t>
          </a:r>
          <a:r>
            <a:rPr lang="fr-FR" sz="1900" kern="1200" dirty="0"/>
            <a:t> chez les enseignants du secondaire</a:t>
          </a:r>
        </a:p>
      </dsp:txBody>
      <dsp:txXfrm>
        <a:off x="732948" y="2815209"/>
        <a:ext cx="2008822" cy="120529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e de titre">
    <p:bg>
      <p:bgPr>
        <a:solidFill>
          <a:srgbClr val="40BAD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35147" y="957428"/>
            <a:ext cx="7315200" cy="3255264"/>
          </a:xfrm>
        </p:spPr>
        <p:txBody>
          <a:bodyPr anchor="b">
            <a:normAutofit/>
          </a:bodyPr>
          <a:lstStyle>
            <a:lvl1pPr algn="l">
              <a:defRPr sz="8000" b="1" spc="-100" baseline="0">
                <a:solidFill>
                  <a:srgbClr val="FBDA3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15" y="4670246"/>
            <a:ext cx="7315200" cy="914400"/>
          </a:xfrm>
        </p:spPr>
        <p:txBody>
          <a:bodyPr anchor="t">
            <a:normAutofit/>
          </a:bodyPr>
          <a:lstStyle>
            <a:lvl1pPr marL="0" indent="0" algn="l">
              <a:buNone/>
              <a:defRPr sz="2200" cap="none" spc="0" baseline="0">
                <a:solidFill>
                  <a:schemeClr val="accent1">
                    <a:lumMod val="20000"/>
                    <a:lumOff val="80000"/>
                  </a:schemeClr>
                </a:solidFill>
              </a:defRPr>
            </a:lvl1pPr>
            <a:lvl2pPr marL="457189" indent="0" algn="ctr">
              <a:buNone/>
              <a:defRPr sz="2200"/>
            </a:lvl2pPr>
            <a:lvl3pPr marL="914377" indent="0" algn="ctr">
              <a:buNone/>
              <a:defRPr sz="2200"/>
            </a:lvl3pPr>
            <a:lvl4pPr marL="1371566" indent="0" algn="ctr">
              <a:buNone/>
              <a:defRPr sz="2000"/>
            </a:lvl4pPr>
            <a:lvl5pPr marL="1828754" indent="0" algn="ctr">
              <a:buNone/>
              <a:defRPr sz="2000"/>
            </a:lvl5pPr>
            <a:lvl6pPr marL="2285943" indent="0" algn="ctr">
              <a:buNone/>
              <a:defRPr sz="2000"/>
            </a:lvl6pPr>
            <a:lvl7pPr marL="2743131" indent="0" algn="ctr">
              <a:buNone/>
              <a:defRPr sz="2000"/>
            </a:lvl7pPr>
            <a:lvl8pPr marL="3200320" indent="0" algn="ctr">
              <a:buNone/>
              <a:defRPr sz="2000"/>
            </a:lvl8pPr>
            <a:lvl9pPr marL="3657509" indent="0" algn="ctr">
              <a:buNone/>
              <a:defRPr sz="2000"/>
            </a:lvl9pPr>
          </a:lstStyle>
          <a:p>
            <a:r>
              <a:rPr lang="fr-FR" dirty="0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262465" y="6356352"/>
            <a:ext cx="2743200" cy="365125"/>
          </a:xfrm>
          <a:prstGeom prst="rect">
            <a:avLst/>
          </a:prstGeom>
        </p:spPr>
        <p:txBody>
          <a:bodyPr/>
          <a:lstStyle>
            <a:lvl1pPr>
              <a:defRPr sz="1400">
                <a:solidFill>
                  <a:schemeClr val="bg1"/>
                </a:solidFill>
              </a:defRPr>
            </a:lvl1pPr>
          </a:lstStyle>
          <a:p>
            <a:fld id="{4F5B7827-B898-42CD-AB91-67FFCDE79276}" type="datetime1">
              <a:rPr lang="fr-FR" smtClean="0"/>
              <a:t>13/01/2021</a:t>
            </a:fld>
            <a:endParaRPr lang="fr-FR" dirty="0"/>
          </a:p>
        </p:txBody>
      </p:sp>
      <p:sp>
        <p:nvSpPr>
          <p:cNvPr id="20" name="Arc 19">
            <a:extLst>
              <a:ext uri="{FF2B5EF4-FFF2-40B4-BE49-F238E27FC236}">
                <a16:creationId xmlns:a16="http://schemas.microsoft.com/office/drawing/2014/main" id="{0838454A-5269-48F8-817D-02D45377139E}"/>
              </a:ext>
            </a:extLst>
          </p:cNvPr>
          <p:cNvSpPr/>
          <p:nvPr userDrawn="1"/>
        </p:nvSpPr>
        <p:spPr>
          <a:xfrm>
            <a:off x="1234440" y="559282"/>
            <a:ext cx="4645152" cy="275592"/>
          </a:xfrm>
          <a:prstGeom prst="arc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1" name="Ellipse 20">
            <a:extLst>
              <a:ext uri="{FF2B5EF4-FFF2-40B4-BE49-F238E27FC236}">
                <a16:creationId xmlns:a16="http://schemas.microsoft.com/office/drawing/2014/main" id="{86F017D1-27C7-41C7-9412-9C17A30DCAFF}"/>
              </a:ext>
            </a:extLst>
          </p:cNvPr>
          <p:cNvSpPr/>
          <p:nvPr userDrawn="1"/>
        </p:nvSpPr>
        <p:spPr>
          <a:xfrm rot="16200000">
            <a:off x="7682494" y="697078"/>
            <a:ext cx="3240000" cy="3240000"/>
          </a:xfrm>
          <a:prstGeom prst="ellipse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23" name="Ellipse 22">
            <a:extLst>
              <a:ext uri="{FF2B5EF4-FFF2-40B4-BE49-F238E27FC236}">
                <a16:creationId xmlns:a16="http://schemas.microsoft.com/office/drawing/2014/main" id="{609E7AB4-7D42-4F78-B9EB-D38E16EBBF3F}"/>
              </a:ext>
            </a:extLst>
          </p:cNvPr>
          <p:cNvSpPr/>
          <p:nvPr userDrawn="1"/>
        </p:nvSpPr>
        <p:spPr>
          <a:xfrm rot="8263978">
            <a:off x="8350914" y="2821468"/>
            <a:ext cx="3240000" cy="3240000"/>
          </a:xfrm>
          <a:prstGeom prst="ellipse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pic>
        <p:nvPicPr>
          <p:cNvPr id="13" name="Image 12">
            <a:extLst>
              <a:ext uri="{FF2B5EF4-FFF2-40B4-BE49-F238E27FC236}">
                <a16:creationId xmlns:a16="http://schemas.microsoft.com/office/drawing/2014/main" id="{C2259D69-9E7E-4713-A3F3-784445BF6420}"/>
              </a:ext>
            </a:extLst>
          </p:cNvPr>
          <p:cNvPicPr>
            <a:picLocks noChangeAspect="1"/>
          </p:cNvPicPr>
          <p:nvPr userDrawn="1"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-4622"/>
          <a:stretch/>
        </p:blipFill>
        <p:spPr>
          <a:xfrm>
            <a:off x="7950518" y="1965763"/>
            <a:ext cx="3071805" cy="292647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971267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262465" y="6356352"/>
            <a:ext cx="2743200" cy="365125"/>
          </a:xfrm>
          <a:prstGeom prst="rect">
            <a:avLst/>
          </a:prstGeom>
        </p:spPr>
        <p:txBody>
          <a:bodyPr/>
          <a:lstStyle/>
          <a:p>
            <a:fld id="{A02A3581-AA93-4F6F-97AC-E06509C16938}" type="datetime1">
              <a:rPr lang="fr-FR" smtClean="0"/>
              <a:t>13/01/2021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531963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81000" y="990600"/>
            <a:ext cx="2819400" cy="4953000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67912" y="868680"/>
            <a:ext cx="7315200" cy="5120640"/>
          </a:xfrm>
        </p:spPr>
        <p:txBody>
          <a:bodyPr vert="eaVert" anchor="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262465" y="6356352"/>
            <a:ext cx="2743200" cy="365125"/>
          </a:xfrm>
          <a:prstGeom prst="rect">
            <a:avLst/>
          </a:prstGeom>
        </p:spPr>
        <p:txBody>
          <a:bodyPr/>
          <a:lstStyle/>
          <a:p>
            <a:fld id="{85F1B0FB-47F8-40EF-8257-C5DE344D3687}" type="datetime1">
              <a:rPr lang="fr-FR" smtClean="0"/>
              <a:t>13/01/2021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434981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4000" b="1">
                <a:solidFill>
                  <a:srgbClr val="FBDA32"/>
                </a:solidFill>
              </a:defRPr>
            </a:lvl1pPr>
          </a:lstStyle>
          <a:p>
            <a:r>
              <a:rPr lang="fr-FR" dirty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/>
        <p:txBody>
          <a:bodyPr/>
          <a:lstStyle>
            <a:lvl1pPr>
              <a:defRPr/>
            </a:lvl1pPr>
          </a:lstStyle>
          <a:p>
            <a:pPr lvl="1"/>
            <a:r>
              <a:rPr lang="fr-FR" dirty="0"/>
              <a:t>Deuxième niveau</a:t>
            </a:r>
          </a:p>
          <a:p>
            <a:pPr lvl="2"/>
            <a:r>
              <a:rPr lang="fr-FR" dirty="0"/>
              <a:t>Troisième niveau</a:t>
            </a:r>
          </a:p>
          <a:p>
            <a:pPr lvl="3"/>
            <a:r>
              <a:rPr lang="fr-FR" dirty="0"/>
              <a:t>Quatrième niveau</a:t>
            </a:r>
          </a:p>
          <a:p>
            <a:pPr lvl="4"/>
            <a:r>
              <a:rPr lang="fr-FR" dirty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262465" y="6356352"/>
            <a:ext cx="2743200" cy="365125"/>
          </a:xfrm>
          <a:prstGeom prst="rect">
            <a:avLst/>
          </a:prstGeom>
        </p:spPr>
        <p:txBody>
          <a:bodyPr/>
          <a:lstStyle/>
          <a:p>
            <a:fld id="{5C12B282-837F-4DA2-8B18-1585ED63D6A4}" type="datetime1">
              <a:rPr lang="fr-FR" smtClean="0"/>
              <a:t>13/01/2021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algn="ctr">
              <a:defRPr/>
            </a:lvl1pPr>
          </a:lstStyle>
          <a:p>
            <a:r>
              <a:rPr lang="fr-FR" dirty="0"/>
              <a:t>GIAA </a:t>
            </a:r>
            <a:r>
              <a:rPr lang="fr-FR" dirty="0" err="1"/>
              <a:t>apiDV</a:t>
            </a:r>
            <a:r>
              <a:rPr lang="fr-FR" dirty="0"/>
              <a:t> – Agissons pour nos réussites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578185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67912" y="1298448"/>
            <a:ext cx="7315200" cy="3255264"/>
          </a:xfrm>
        </p:spPr>
        <p:txBody>
          <a:bodyPr anchor="b">
            <a:normAutofit/>
          </a:bodyPr>
          <a:lstStyle>
            <a:lvl1pPr>
              <a:defRPr sz="4400" b="0" spc="-10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r>
              <a:rPr lang="fr-FR" dirty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86200" y="4672584"/>
            <a:ext cx="7315200" cy="914400"/>
          </a:xfrm>
        </p:spPr>
        <p:txBody>
          <a:bodyPr anchor="t">
            <a:normAutofit/>
          </a:bodyPr>
          <a:lstStyle>
            <a:lvl1pPr marL="0" indent="0">
              <a:buNone/>
              <a:defRPr sz="2200" cap="none" spc="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189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377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566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754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5943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131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32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509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dirty="0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262465" y="6356352"/>
            <a:ext cx="2743200" cy="365125"/>
          </a:xfrm>
          <a:prstGeom prst="rect">
            <a:avLst/>
          </a:prstGeom>
        </p:spPr>
        <p:txBody>
          <a:bodyPr/>
          <a:lstStyle/>
          <a:p>
            <a:fld id="{D6CE3969-F21A-42F5-A867-5FB1D12BA28F}" type="datetime1">
              <a:rPr lang="fr-FR" smtClean="0"/>
              <a:t>13/01/2021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ctr"/>
            <a:r>
              <a:rPr lang="fr-FR" dirty="0"/>
              <a:t>GIAA </a:t>
            </a:r>
            <a:r>
              <a:rPr lang="fr-FR" dirty="0" err="1"/>
              <a:t>apiDV</a:t>
            </a:r>
            <a:r>
              <a:rPr lang="fr-FR" dirty="0"/>
              <a:t> – Agissons pour nos réussites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‹N°›</a:t>
            </a:fld>
            <a:endParaRPr lang="fr-FR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22CE930-AFAC-456B-9626-FE1F332F63DB}"/>
              </a:ext>
            </a:extLst>
          </p:cNvPr>
          <p:cNvSpPr/>
          <p:nvPr userDrawn="1"/>
        </p:nvSpPr>
        <p:spPr>
          <a:xfrm rot="16200000">
            <a:off x="7223112" y="-720000"/>
            <a:ext cx="3240000" cy="4680000"/>
          </a:xfrm>
          <a:prstGeom prst="rect">
            <a:avLst/>
          </a:prstGeom>
          <a:solidFill>
            <a:srgbClr val="FBDA3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4855566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67912" y="868680"/>
            <a:ext cx="347472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818120" y="868680"/>
            <a:ext cx="347472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ctr"/>
            <a:r>
              <a:rPr lang="fr-FR" dirty="0"/>
              <a:t>GIAA </a:t>
            </a:r>
            <a:r>
              <a:rPr lang="fr-FR" dirty="0" err="1"/>
              <a:t>apiDV</a:t>
            </a:r>
            <a:r>
              <a:rPr lang="fr-FR" dirty="0"/>
              <a:t> – Agissons pour nos réussites</a:t>
            </a:r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23346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67912" y="1023586"/>
            <a:ext cx="3474720" cy="807720"/>
          </a:xfrm>
          <a:solidFill>
            <a:srgbClr val="FBDA32"/>
          </a:solidFill>
        </p:spPr>
        <p:txBody>
          <a:bodyPr anchor="ctr">
            <a:normAutofit/>
          </a:bodyPr>
          <a:lstStyle>
            <a:lvl1pPr marL="0" indent="0" algn="ctr">
              <a:spcBef>
                <a:spcPts val="0"/>
              </a:spcBef>
              <a:buNone/>
              <a:defRPr sz="20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189" indent="0">
              <a:buNone/>
              <a:defRPr sz="2000" b="1"/>
            </a:lvl2pPr>
            <a:lvl3pPr marL="914377" indent="0">
              <a:buNone/>
              <a:defRPr sz="1800" b="1"/>
            </a:lvl3pPr>
            <a:lvl4pPr marL="1371566" indent="0">
              <a:buNone/>
              <a:defRPr sz="1600" b="1"/>
            </a:lvl4pPr>
            <a:lvl5pPr marL="1828754" indent="0">
              <a:buNone/>
              <a:defRPr sz="1600" b="1"/>
            </a:lvl5pPr>
            <a:lvl6pPr marL="2285943" indent="0">
              <a:buNone/>
              <a:defRPr sz="1600" b="1"/>
            </a:lvl6pPr>
            <a:lvl7pPr marL="2743131" indent="0">
              <a:buNone/>
              <a:defRPr sz="1600" b="1"/>
            </a:lvl7pPr>
            <a:lvl8pPr marL="3200320" indent="0">
              <a:buNone/>
              <a:defRPr sz="1600" b="1"/>
            </a:lvl8pPr>
            <a:lvl9pPr marL="3657509" indent="0">
              <a:buNone/>
              <a:defRPr sz="1600" b="1"/>
            </a:lvl9pPr>
          </a:lstStyle>
          <a:p>
            <a:pPr lvl="0"/>
            <a:endParaRPr lang="fr-FR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7912" y="1930936"/>
            <a:ext cx="3474720" cy="402336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818463" y="1023588"/>
            <a:ext cx="3474720" cy="813171"/>
          </a:xfrm>
          <a:solidFill>
            <a:srgbClr val="40BAD2"/>
          </a:solidFill>
        </p:spPr>
        <p:txBody>
          <a:bodyPr anchor="ctr">
            <a:normAutofit/>
          </a:bodyPr>
          <a:lstStyle>
            <a:lvl1pPr marL="0" indent="0" algn="ctr">
              <a:spcBef>
                <a:spcPts val="0"/>
              </a:spcBef>
              <a:buNone/>
              <a:defRPr sz="20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189" indent="0">
              <a:buNone/>
              <a:defRPr sz="2000" b="1"/>
            </a:lvl2pPr>
            <a:lvl3pPr marL="914377" indent="0">
              <a:buNone/>
              <a:defRPr sz="1800" b="1"/>
            </a:lvl3pPr>
            <a:lvl4pPr marL="1371566" indent="0">
              <a:buNone/>
              <a:defRPr sz="1600" b="1"/>
            </a:lvl4pPr>
            <a:lvl5pPr marL="1828754" indent="0">
              <a:buNone/>
              <a:defRPr sz="1600" b="1"/>
            </a:lvl5pPr>
            <a:lvl6pPr marL="2285943" indent="0">
              <a:buNone/>
              <a:defRPr sz="1600" b="1"/>
            </a:lvl6pPr>
            <a:lvl7pPr marL="2743131" indent="0">
              <a:buNone/>
              <a:defRPr sz="1600" b="1"/>
            </a:lvl7pPr>
            <a:lvl8pPr marL="3200320" indent="0">
              <a:buNone/>
              <a:defRPr sz="1600" b="1"/>
            </a:lvl8pPr>
            <a:lvl9pPr marL="3657509" indent="0">
              <a:buNone/>
              <a:defRPr sz="1600" b="1"/>
            </a:lvl9pPr>
          </a:lstStyle>
          <a:p>
            <a:pPr lvl="0"/>
            <a:r>
              <a:rPr lang="fr-FR" dirty="0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818463" y="1930936"/>
            <a:ext cx="3474720" cy="402336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262465" y="6356352"/>
            <a:ext cx="2743200" cy="365125"/>
          </a:xfrm>
          <a:prstGeom prst="rect">
            <a:avLst/>
          </a:prstGeom>
        </p:spPr>
        <p:txBody>
          <a:bodyPr/>
          <a:lstStyle/>
          <a:p>
            <a:fld id="{0B8476F4-EB82-48BA-A6A0-FDF99433F1DF}" type="datetime1">
              <a:rPr lang="fr-FR" smtClean="0"/>
              <a:t>13/01/2021</a:t>
            </a:fld>
            <a:endParaRPr lang="fr-FR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ctr"/>
            <a:r>
              <a:rPr lang="fr-FR" dirty="0"/>
              <a:t>GIAA </a:t>
            </a:r>
            <a:r>
              <a:rPr lang="fr-FR" dirty="0" err="1"/>
              <a:t>apiDV</a:t>
            </a:r>
            <a:r>
              <a:rPr lang="fr-FR" dirty="0"/>
              <a:t> – Agissons pour nos réussites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38808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Modifiez le style du titre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262465" y="6356352"/>
            <a:ext cx="2743200" cy="365125"/>
          </a:xfrm>
          <a:prstGeom prst="rect">
            <a:avLst/>
          </a:prstGeom>
        </p:spPr>
        <p:txBody>
          <a:bodyPr/>
          <a:lstStyle/>
          <a:p>
            <a:fld id="{3DAE38DC-87FB-4314-880C-563E7B475F96}" type="datetime1">
              <a:rPr lang="fr-FR" smtClean="0"/>
              <a:t>13/01/2021</a:t>
            </a:fld>
            <a:endParaRPr lang="fr-FR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70867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262465" y="6356352"/>
            <a:ext cx="2743200" cy="365125"/>
          </a:xfrm>
          <a:prstGeom prst="rect">
            <a:avLst/>
          </a:prstGeom>
        </p:spPr>
        <p:txBody>
          <a:bodyPr/>
          <a:lstStyle/>
          <a:p>
            <a:fld id="{7809FD76-F440-4B8A-97FF-DEAB132BB9D3}" type="datetime1">
              <a:rPr lang="fr-FR" smtClean="0"/>
              <a:t>13/01/2021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036149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032" y="1143000"/>
            <a:ext cx="2834640" cy="2377440"/>
          </a:xfrm>
        </p:spPr>
        <p:txBody>
          <a:bodyPr anchor="b">
            <a:normAutofit/>
          </a:bodyPr>
          <a:lstStyle>
            <a:lvl1pPr>
              <a:defRPr sz="3200" b="0" baseline="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67912" y="868680"/>
            <a:ext cx="731520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032" y="3494176"/>
            <a:ext cx="2834640" cy="2321990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buNone/>
              <a:defRPr sz="1400">
                <a:solidFill>
                  <a:srgbClr val="FFFFFF"/>
                </a:solidFill>
              </a:defRPr>
            </a:lvl1pPr>
            <a:lvl2pPr marL="457189" indent="0">
              <a:buNone/>
              <a:defRPr sz="1200"/>
            </a:lvl2pPr>
            <a:lvl3pPr marL="914377" indent="0">
              <a:buNone/>
              <a:defRPr sz="1000"/>
            </a:lvl3pPr>
            <a:lvl4pPr marL="1371566" indent="0">
              <a:buNone/>
              <a:defRPr sz="900"/>
            </a:lvl4pPr>
            <a:lvl5pPr marL="1828754" indent="0">
              <a:buNone/>
              <a:defRPr sz="900"/>
            </a:lvl5pPr>
            <a:lvl6pPr marL="2285943" indent="0">
              <a:buNone/>
              <a:defRPr sz="900"/>
            </a:lvl6pPr>
            <a:lvl7pPr marL="2743131" indent="0">
              <a:buNone/>
              <a:defRPr sz="900"/>
            </a:lvl7pPr>
            <a:lvl8pPr marL="3200320" indent="0">
              <a:buNone/>
              <a:defRPr sz="900"/>
            </a:lvl8pPr>
            <a:lvl9pPr marL="3657509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>
          <a:xfrm>
            <a:off x="262465" y="6356352"/>
            <a:ext cx="2743200" cy="365125"/>
          </a:xfrm>
          <a:prstGeom prst="rect">
            <a:avLst/>
          </a:prstGeom>
        </p:spPr>
        <p:txBody>
          <a:bodyPr/>
          <a:lstStyle/>
          <a:p>
            <a:fld id="{DA5AF70D-F11C-429D-85C4-968EADAF0F74}" type="datetime1">
              <a:rPr lang="fr-FR" smtClean="0"/>
              <a:t>13/01/2021</a:t>
            </a:fld>
            <a:endParaRPr lang="fr-FR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011375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032" y="1143000"/>
            <a:ext cx="2834640" cy="2377440"/>
          </a:xfrm>
        </p:spPr>
        <p:txBody>
          <a:bodyPr anchor="b">
            <a:normAutofit/>
          </a:bodyPr>
          <a:lstStyle>
            <a:lvl1pPr>
              <a:defRPr sz="3200" b="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570645" y="767419"/>
            <a:ext cx="8115231" cy="5330952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/>
            </a:lvl1pPr>
            <a:lvl2pPr marL="457189" indent="0">
              <a:buNone/>
              <a:defRPr sz="2800"/>
            </a:lvl2pPr>
            <a:lvl3pPr marL="914377" indent="0">
              <a:buNone/>
              <a:defRPr sz="2400"/>
            </a:lvl3pPr>
            <a:lvl4pPr marL="1371566" indent="0">
              <a:buNone/>
              <a:defRPr sz="2000"/>
            </a:lvl4pPr>
            <a:lvl5pPr marL="1828754" indent="0">
              <a:buNone/>
              <a:defRPr sz="2000"/>
            </a:lvl5pPr>
            <a:lvl6pPr marL="2285943" indent="0">
              <a:buNone/>
              <a:defRPr sz="2000"/>
            </a:lvl6pPr>
            <a:lvl7pPr marL="2743131" indent="0">
              <a:buNone/>
              <a:defRPr sz="2000"/>
            </a:lvl7pPr>
            <a:lvl8pPr marL="3200320" indent="0">
              <a:buNone/>
              <a:defRPr sz="2000"/>
            </a:lvl8pPr>
            <a:lvl9pPr marL="3657509" indent="0">
              <a:buNone/>
              <a:defRPr sz="20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032" y="3493008"/>
            <a:ext cx="2834640" cy="2322576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buNone/>
              <a:defRPr sz="1400">
                <a:solidFill>
                  <a:srgbClr val="FFFFFF"/>
                </a:solidFill>
              </a:defRPr>
            </a:lvl1pPr>
            <a:lvl2pPr marL="457189" indent="0">
              <a:buNone/>
              <a:defRPr sz="1200"/>
            </a:lvl2pPr>
            <a:lvl3pPr marL="914377" indent="0">
              <a:buNone/>
              <a:defRPr sz="1000"/>
            </a:lvl3pPr>
            <a:lvl4pPr marL="1371566" indent="0">
              <a:buNone/>
              <a:defRPr sz="900"/>
            </a:lvl4pPr>
            <a:lvl5pPr marL="1828754" indent="0">
              <a:buNone/>
              <a:defRPr sz="900"/>
            </a:lvl5pPr>
            <a:lvl6pPr marL="2285943" indent="0">
              <a:buNone/>
              <a:defRPr sz="900"/>
            </a:lvl6pPr>
            <a:lvl7pPr marL="2743131" indent="0">
              <a:buNone/>
              <a:defRPr sz="900"/>
            </a:lvl7pPr>
            <a:lvl8pPr marL="3200320" indent="0">
              <a:buNone/>
              <a:defRPr sz="900"/>
            </a:lvl8pPr>
            <a:lvl9pPr marL="3657509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>
          <a:xfrm>
            <a:off x="262465" y="6356352"/>
            <a:ext cx="2743200" cy="365125"/>
          </a:xfrm>
          <a:prstGeom prst="rect">
            <a:avLst/>
          </a:prstGeom>
        </p:spPr>
        <p:txBody>
          <a:bodyPr/>
          <a:lstStyle/>
          <a:p>
            <a:fld id="{1C45EED5-0D9D-4FA4-9229-7B5989891D58}" type="datetime1">
              <a:rPr lang="fr-FR" smtClean="0"/>
              <a:t>13/01/2021</a:t>
            </a:fld>
            <a:endParaRPr lang="fr-FR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3499102" y="6356352"/>
            <a:ext cx="5911517" cy="365125"/>
          </a:xfrm>
        </p:spPr>
        <p:txBody>
          <a:bodyPr/>
          <a:lstStyle/>
          <a:p>
            <a:endParaRPr lang="fr-FR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4C79ED-A94F-4164-A24D-30C23385B47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273300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" y="758952"/>
            <a:ext cx="3240000" cy="4680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6260" y="798360"/>
            <a:ext cx="2947483" cy="460118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0" lang="fr-FR" sz="3600" b="0" i="0" u="none" strike="noStrike" kern="1200" cap="none" spc="-6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Corbel" panose="020B0503020204020204"/>
                <a:ea typeface="+mj-ea"/>
                <a:cs typeface="+mj-cs"/>
              </a:rPr>
              <a:t>Modifiez le style du titre</a:t>
            </a:r>
            <a:endParaRPr lang="en-US" dirty="0"/>
          </a:p>
        </p:txBody>
      </p:sp>
      <p:sp>
        <p:nvSpPr>
          <p:cNvPr id="38" name="Rectangle 37"/>
          <p:cNvSpPr/>
          <p:nvPr/>
        </p:nvSpPr>
        <p:spPr>
          <a:xfrm>
            <a:off x="11815864" y="758952"/>
            <a:ext cx="384048" cy="5330952"/>
          </a:xfrm>
          <a:prstGeom prst="rect">
            <a:avLst/>
          </a:prstGeom>
          <a:solidFill>
            <a:srgbClr val="C8C8C8">
              <a:alpha val="4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69268" y="864108"/>
            <a:ext cx="7315200" cy="512064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fr-FR" dirty="0"/>
              <a:t>Cliquez pour modifier les styles du texte du masque</a:t>
            </a:r>
          </a:p>
          <a:p>
            <a:pPr lvl="1"/>
            <a:r>
              <a:rPr lang="fr-FR" dirty="0"/>
              <a:t>Deuxième niveau</a:t>
            </a:r>
          </a:p>
          <a:p>
            <a:pPr lvl="2"/>
            <a:r>
              <a:rPr lang="fr-FR" dirty="0"/>
              <a:t>Troisième niveau</a:t>
            </a:r>
          </a:p>
          <a:p>
            <a:pPr lvl="3"/>
            <a:r>
              <a:rPr lang="fr-FR" dirty="0"/>
              <a:t>Quatrième niveau</a:t>
            </a:r>
          </a:p>
          <a:p>
            <a:pPr lvl="4"/>
            <a:r>
              <a:rPr lang="fr-FR" dirty="0"/>
              <a:t>Cinquième niveau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869268" y="6356352"/>
            <a:ext cx="59115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algn="ctr"/>
            <a:r>
              <a:rPr lang="fr-FR" dirty="0"/>
              <a:t>GIAA </a:t>
            </a:r>
            <a:r>
              <a:rPr lang="fr-FR" dirty="0" err="1"/>
              <a:t>apiDV</a:t>
            </a:r>
            <a:r>
              <a:rPr lang="fr-FR" dirty="0"/>
              <a:t> – Agissons pour nos réussites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34137" y="6356352"/>
            <a:ext cx="153092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/>
                </a:solidFill>
              </a:defRPr>
            </a:lvl1pPr>
          </a:lstStyle>
          <a:p>
            <a:fld id="{DC4C79ED-A94F-4164-A24D-30C23385B47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746322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/>
  <p:txStyles>
    <p:titleStyle>
      <a:lvl1pPr algn="l" defTabSz="914377" rtl="0" eaLnBrk="1" latinLnBrk="0" hangingPunct="1">
        <a:lnSpc>
          <a:spcPct val="90000"/>
        </a:lnSpc>
        <a:spcBef>
          <a:spcPct val="0"/>
        </a:spcBef>
        <a:buNone/>
        <a:defRPr sz="4000" b="1" kern="1200" spc="-60" baseline="0">
          <a:solidFill>
            <a:srgbClr val="FBDA32"/>
          </a:solidFill>
          <a:latin typeface="+mj-lt"/>
          <a:ea typeface="+mj-ea"/>
          <a:cs typeface="+mj-cs"/>
        </a:defRPr>
      </a:lvl1pPr>
    </p:titleStyle>
    <p:bodyStyle>
      <a:lvl1pPr marL="182875" indent="-182875" algn="l" defTabSz="914377" rtl="0" eaLnBrk="1" latinLnBrk="0" hangingPunct="1">
        <a:lnSpc>
          <a:spcPct val="90000"/>
        </a:lnSpc>
        <a:spcBef>
          <a:spcPts val="1200"/>
        </a:spcBef>
        <a:buClr>
          <a:schemeClr val="accent1"/>
        </a:buClr>
        <a:buFont typeface="Wingdings 2" pitchFamily="18" charset="2"/>
        <a:buChar char=""/>
        <a:defRPr sz="2000" b="1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783" indent="-182875" algn="l" defTabSz="914377" rtl="0" eaLnBrk="1" latinLnBrk="0" hangingPunct="1">
        <a:lnSpc>
          <a:spcPct val="90000"/>
        </a:lnSpc>
        <a:spcBef>
          <a:spcPts val="251"/>
        </a:spcBef>
        <a:spcAft>
          <a:spcPts val="251"/>
        </a:spcAft>
        <a:buClr>
          <a:schemeClr val="accent1"/>
        </a:buClr>
        <a:buFont typeface="Wingdings 2" pitchFamily="18" charset="2"/>
        <a:buChar char="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2971" indent="-182875" algn="l" defTabSz="914377" rtl="0" eaLnBrk="1" latinLnBrk="0" hangingPunct="1">
        <a:lnSpc>
          <a:spcPct val="90000"/>
        </a:lnSpc>
        <a:spcBef>
          <a:spcPts val="251"/>
        </a:spcBef>
        <a:spcAft>
          <a:spcPts val="251"/>
        </a:spcAft>
        <a:buClr>
          <a:schemeClr val="accent1"/>
        </a:buClr>
        <a:buFont typeface="Wingdings 2" pitchFamily="18" charset="2"/>
        <a:buChar char=""/>
        <a:defRPr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160" indent="-182875" algn="l" defTabSz="914377" rtl="0" eaLnBrk="1" latinLnBrk="0" hangingPunct="1">
        <a:lnSpc>
          <a:spcPct val="90000"/>
        </a:lnSpc>
        <a:spcBef>
          <a:spcPts val="251"/>
        </a:spcBef>
        <a:spcAft>
          <a:spcPts val="251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349" indent="-182875" algn="l" defTabSz="914377" rtl="0" eaLnBrk="1" latinLnBrk="0" hangingPunct="1">
        <a:lnSpc>
          <a:spcPct val="90000"/>
        </a:lnSpc>
        <a:spcBef>
          <a:spcPts val="251"/>
        </a:spcBef>
        <a:spcAft>
          <a:spcPts val="251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537" indent="-228594" algn="l" defTabSz="914377" rtl="0" eaLnBrk="1" latinLnBrk="0" hangingPunct="1">
        <a:lnSpc>
          <a:spcPct val="90000"/>
        </a:lnSpc>
        <a:spcBef>
          <a:spcPts val="251"/>
        </a:spcBef>
        <a:spcAft>
          <a:spcPts val="251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726" indent="-228594" algn="l" defTabSz="914377" rtl="0" eaLnBrk="1" latinLnBrk="0" hangingPunct="1">
        <a:lnSpc>
          <a:spcPct val="90000"/>
        </a:lnSpc>
        <a:spcBef>
          <a:spcPts val="251"/>
        </a:spcBef>
        <a:spcAft>
          <a:spcPts val="251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8914" indent="-228594" algn="l" defTabSz="914377" rtl="0" eaLnBrk="1" latinLnBrk="0" hangingPunct="1">
        <a:lnSpc>
          <a:spcPct val="90000"/>
        </a:lnSpc>
        <a:spcBef>
          <a:spcPts val="251"/>
        </a:spcBef>
        <a:spcAft>
          <a:spcPts val="251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103" indent="-228594" algn="l" defTabSz="914377" rtl="0" eaLnBrk="1" latinLnBrk="0" hangingPunct="1">
        <a:lnSpc>
          <a:spcPct val="90000"/>
        </a:lnSpc>
        <a:spcBef>
          <a:spcPts val="251"/>
        </a:spcBef>
        <a:spcAft>
          <a:spcPts val="251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8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77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566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754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943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131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32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50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5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FD482F3-9D37-4717-8F35-3A0D390D3B7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fr-FR" dirty="0"/>
              <a:t>Résultat  enquête télétravail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7DB002DA-DAB5-4CF6-B122-B6F08E9A6408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r-FR" dirty="0"/>
              <a:t>Enquête réalisée d’avril à juin 2020 par le Club Emploi</a:t>
            </a:r>
          </a:p>
        </p:txBody>
      </p:sp>
    </p:spTree>
    <p:extLst>
      <p:ext uri="{BB962C8B-B14F-4D97-AF65-F5344CB8AC3E}">
        <p14:creationId xmlns:p14="http://schemas.microsoft.com/office/powerpoint/2010/main" val="166205244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3">
            <a:extLst>
              <a:ext uri="{FF2B5EF4-FFF2-40B4-BE49-F238E27FC236}">
                <a16:creationId xmlns:a16="http://schemas.microsoft.com/office/drawing/2014/main" id="{74634C78-E107-4295-A7DE-737D5CB1AE1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Les mails</a:t>
            </a:r>
            <a:br>
              <a:rPr lang="fr-FR" dirty="0"/>
            </a:br>
            <a:r>
              <a:rPr lang="fr-FR" dirty="0"/>
              <a:t>La </a:t>
            </a:r>
            <a:r>
              <a:rPr lang="fr-FR" dirty="0" err="1"/>
              <a:t>visio</a:t>
            </a:r>
            <a:br>
              <a:rPr lang="fr-FR" dirty="0"/>
            </a:br>
            <a:r>
              <a:rPr lang="fr-FR" dirty="0"/>
              <a:t>La bureautique</a:t>
            </a:r>
            <a:br>
              <a:rPr lang="fr-FR" dirty="0"/>
            </a:br>
            <a:r>
              <a:rPr lang="fr-FR" dirty="0"/>
              <a:t>  </a:t>
            </a:r>
          </a:p>
        </p:txBody>
      </p:sp>
      <p:sp>
        <p:nvSpPr>
          <p:cNvPr id="7" name="Espace réservé du texte 6">
            <a:extLst>
              <a:ext uri="{FF2B5EF4-FFF2-40B4-BE49-F238E27FC236}">
                <a16:creationId xmlns:a16="http://schemas.microsoft.com/office/drawing/2014/main" id="{E94BF279-2C2C-4A20-92D8-FBA273CD82F0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/>
              <a:t>Microsoft Leader</a:t>
            </a:r>
          </a:p>
        </p:txBody>
      </p:sp>
      <p:sp>
        <p:nvSpPr>
          <p:cNvPr id="8" name="Espace réservé du contenu 7">
            <a:extLst>
              <a:ext uri="{FF2B5EF4-FFF2-40B4-BE49-F238E27FC236}">
                <a16:creationId xmlns:a16="http://schemas.microsoft.com/office/drawing/2014/main" id="{45009FBA-A256-4424-AAE6-158F5DBD400A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 lnSpcReduction="10000"/>
          </a:bodyPr>
          <a:lstStyle/>
          <a:p>
            <a:r>
              <a:rPr lang="fr-FR" dirty="0"/>
              <a:t>Que cela soit pour la bureautique, la visioconférence ou les mails, </a:t>
            </a:r>
            <a:r>
              <a:rPr lang="fr-FR" dirty="0">
                <a:solidFill>
                  <a:srgbClr val="40BAD2"/>
                </a:solidFill>
              </a:rPr>
              <a:t>Microsoft est le plus utilisé. </a:t>
            </a:r>
          </a:p>
          <a:p>
            <a:r>
              <a:rPr lang="fr-FR" dirty="0"/>
              <a:t>En moyenne, les sondés donnent une meilleure note d’accessibilité aux logiciels de Microsoft</a:t>
            </a:r>
          </a:p>
          <a:p>
            <a:r>
              <a:rPr lang="fr-FR" dirty="0">
                <a:solidFill>
                  <a:srgbClr val="40BAD2"/>
                </a:solidFill>
              </a:rPr>
              <a:t>Zoom est un concurrent sérieux </a:t>
            </a:r>
            <a:r>
              <a:rPr lang="fr-FR" dirty="0"/>
              <a:t>avec des notes d’accessibilité supérieures aux autres logiciels de visioconférence</a:t>
            </a:r>
          </a:p>
        </p:txBody>
      </p:sp>
      <p:sp>
        <p:nvSpPr>
          <p:cNvPr id="9" name="Espace réservé du texte 8">
            <a:extLst>
              <a:ext uri="{FF2B5EF4-FFF2-40B4-BE49-F238E27FC236}">
                <a16:creationId xmlns:a16="http://schemas.microsoft.com/office/drawing/2014/main" id="{3139AF35-3F67-447B-9DEC-E83ACBCEF7F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fr-FR" dirty="0"/>
              <a:t>Des perfectionnements possibles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497D2624-4C95-472C-B812-848CE3F14749}"/>
              </a:ext>
            </a:extLst>
          </p:cNvPr>
          <p:cNvSpPr>
            <a:spLocks noGrp="1"/>
          </p:cNvSpPr>
          <p:nvPr>
            <p:ph sz="quarter" idx="4"/>
          </p:nvPr>
        </p:nvSpPr>
        <p:spPr/>
        <p:txBody>
          <a:bodyPr>
            <a:normAutofit lnSpcReduction="10000"/>
          </a:bodyPr>
          <a:lstStyle/>
          <a:p>
            <a:r>
              <a:rPr lang="fr-FR" dirty="0"/>
              <a:t>Parmi les utilisateurs de pack Office, </a:t>
            </a:r>
            <a:r>
              <a:rPr lang="fr-FR" dirty="0">
                <a:solidFill>
                  <a:srgbClr val="40BAD2"/>
                </a:solidFill>
              </a:rPr>
              <a:t>15% sont gênés par l’arrivée du ruban </a:t>
            </a:r>
            <a:r>
              <a:rPr lang="fr-FR" dirty="0"/>
              <a:t>et l’ont relevé de manière spontanée. </a:t>
            </a:r>
          </a:p>
          <a:p>
            <a:r>
              <a:rPr lang="fr-FR" dirty="0"/>
              <a:t>Certains utilisateurs recommandent d’utiliser le </a:t>
            </a:r>
            <a:r>
              <a:rPr lang="fr-FR" dirty="0">
                <a:solidFill>
                  <a:srgbClr val="40BAD2"/>
                </a:solidFill>
              </a:rPr>
              <a:t>format HTML </a:t>
            </a:r>
            <a:r>
              <a:rPr lang="fr-FR" dirty="0"/>
              <a:t>pour les clients mails.</a:t>
            </a:r>
            <a:endParaRPr lang="fr-FR" dirty="0">
              <a:solidFill>
                <a:srgbClr val="40BAD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3235750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re 5">
            <a:extLst>
              <a:ext uri="{FF2B5EF4-FFF2-40B4-BE49-F238E27FC236}">
                <a16:creationId xmlns:a16="http://schemas.microsoft.com/office/drawing/2014/main" id="{99D73BD5-D013-4D22-8482-F8294B80DD8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Notes moyenne par type d’outils</a:t>
            </a:r>
          </a:p>
        </p:txBody>
      </p:sp>
      <p:graphicFrame>
        <p:nvGraphicFramePr>
          <p:cNvPr id="10" name="Espace réservé du contenu 9">
            <a:extLst>
              <a:ext uri="{FF2B5EF4-FFF2-40B4-BE49-F238E27FC236}">
                <a16:creationId xmlns:a16="http://schemas.microsoft.com/office/drawing/2014/main" id="{91F05170-AF63-41ED-B59F-55F94E5A2344}"/>
              </a:ext>
            </a:extLst>
          </p:cNvPr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2418609192"/>
              </p:ext>
            </p:extLst>
          </p:nvPr>
        </p:nvGraphicFramePr>
        <p:xfrm>
          <a:off x="3867150" y="868363"/>
          <a:ext cx="3475038" cy="51212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Espace réservé du contenu 1">
            <a:extLst>
              <a:ext uri="{FF2B5EF4-FFF2-40B4-BE49-F238E27FC236}">
                <a16:creationId xmlns:a16="http://schemas.microsoft.com/office/drawing/2014/main" id="{0903E2DB-D86A-4914-BCC5-5FA6F6F312C9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fr-FR" dirty="0"/>
              <a:t>Les outils numériques spécifiques à la profession sont </a:t>
            </a:r>
            <a:r>
              <a:rPr lang="fr-FR" dirty="0">
                <a:solidFill>
                  <a:srgbClr val="40BAD2"/>
                </a:solidFill>
              </a:rPr>
              <a:t>significativement moins accessibles </a:t>
            </a:r>
            <a:r>
              <a:rPr lang="fr-FR" dirty="0"/>
              <a:t>que les logiciels « grand public ».</a:t>
            </a:r>
          </a:p>
        </p:txBody>
      </p:sp>
    </p:spTree>
    <p:extLst>
      <p:ext uri="{BB962C8B-B14F-4D97-AF65-F5344CB8AC3E}">
        <p14:creationId xmlns:p14="http://schemas.microsoft.com/office/powerpoint/2010/main" val="399318224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6C024F0-0128-42FE-BBA8-2968E848CA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Les outils numériques spécifiques à l’employeur</a:t>
            </a:r>
          </a:p>
        </p:txBody>
      </p:sp>
      <p:sp>
        <p:nvSpPr>
          <p:cNvPr id="6" name="Espace réservé du texte 5">
            <a:extLst>
              <a:ext uri="{FF2B5EF4-FFF2-40B4-BE49-F238E27FC236}">
                <a16:creationId xmlns:a16="http://schemas.microsoft.com/office/drawing/2014/main" id="{0184A617-42E5-4F97-A99C-7DBEF05763D4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fr-FR" dirty="0"/>
              <a:t>Des situations contrastées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A6E13063-06BD-4E74-AAF1-F9473B9C95DB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fr-FR" dirty="0"/>
              <a:t>Tous les secteurs d’activité n’utilisent pas des outils spécifiques. </a:t>
            </a:r>
          </a:p>
          <a:p>
            <a:r>
              <a:rPr lang="fr-FR" dirty="0"/>
              <a:t>40% des sondés travaillent dans le secteur public ou parapublic dont les outils sont considérés comme peu accessibles avec une </a:t>
            </a:r>
            <a:r>
              <a:rPr lang="fr-FR" dirty="0">
                <a:solidFill>
                  <a:srgbClr val="40BAD2"/>
                </a:solidFill>
              </a:rPr>
              <a:t>note moyenne de 2 sur 5</a:t>
            </a:r>
          </a:p>
        </p:txBody>
      </p:sp>
      <p:sp>
        <p:nvSpPr>
          <p:cNvPr id="7" name="Espace réservé du texte 6">
            <a:extLst>
              <a:ext uri="{FF2B5EF4-FFF2-40B4-BE49-F238E27FC236}">
                <a16:creationId xmlns:a16="http://schemas.microsoft.com/office/drawing/2014/main" id="{63667712-A172-4D8F-925E-9632091B689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/>
        <p:txBody>
          <a:bodyPr>
            <a:normAutofit fontScale="92500" lnSpcReduction="10000"/>
          </a:bodyPr>
          <a:lstStyle/>
          <a:p>
            <a:r>
              <a:rPr lang="fr-FR" dirty="0"/>
              <a:t>L’accessibilité des logiciels métiers est mal notée , notamment :</a:t>
            </a:r>
          </a:p>
        </p:txBody>
      </p:sp>
      <p:graphicFrame>
        <p:nvGraphicFramePr>
          <p:cNvPr id="9" name="Espace réservé du contenu 8">
            <a:extLst>
              <a:ext uri="{FF2B5EF4-FFF2-40B4-BE49-F238E27FC236}">
                <a16:creationId xmlns:a16="http://schemas.microsoft.com/office/drawing/2014/main" id="{E05753B8-96FC-4B9C-9BD7-F030BEDD0AB4}"/>
              </a:ext>
            </a:extLst>
          </p:cNvPr>
          <p:cNvGraphicFramePr>
            <a:graphicFrameLocks noGrp="1"/>
          </p:cNvGraphicFramePr>
          <p:nvPr>
            <p:ph sz="quarter" idx="4"/>
            <p:extLst>
              <p:ext uri="{D42A27DB-BD31-4B8C-83A1-F6EECF244321}">
                <p14:modId xmlns:p14="http://schemas.microsoft.com/office/powerpoint/2010/main" val="167546680"/>
              </p:ext>
            </p:extLst>
          </p:nvPr>
        </p:nvGraphicFramePr>
        <p:xfrm>
          <a:off x="7818463" y="1930936"/>
          <a:ext cx="3474720" cy="402336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75265677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378D81AA-6F6A-47C6-A112-2218B00127A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L’âge et l’accessibilité 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0A57DEFC-F840-4BE4-8753-1C7FABCF7A58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fr-FR" dirty="0"/>
              <a:t>Comme l’indique le graphique ci-contre</a:t>
            </a:r>
            <a:r>
              <a:rPr lang="fr-FR" dirty="0">
                <a:solidFill>
                  <a:schemeClr val="tx1"/>
                </a:solidFill>
              </a:rPr>
              <a:t>,</a:t>
            </a:r>
            <a:r>
              <a:rPr lang="fr-FR" dirty="0">
                <a:solidFill>
                  <a:srgbClr val="40BAD2"/>
                </a:solidFill>
              </a:rPr>
              <a:t> l’âge intervient peu </a:t>
            </a:r>
            <a:r>
              <a:rPr lang="fr-FR" dirty="0"/>
              <a:t>dans la perception de l’accessibilité des outils numériques</a:t>
            </a:r>
          </a:p>
          <a:p>
            <a:endParaRPr lang="fr-FR" dirty="0"/>
          </a:p>
        </p:txBody>
      </p:sp>
      <p:graphicFrame>
        <p:nvGraphicFramePr>
          <p:cNvPr id="9" name="Espace réservé du contenu 8">
            <a:extLst>
              <a:ext uri="{FF2B5EF4-FFF2-40B4-BE49-F238E27FC236}">
                <a16:creationId xmlns:a16="http://schemas.microsoft.com/office/drawing/2014/main" id="{CEAFA094-5771-4080-B73D-79451D92EDB6}"/>
              </a:ext>
            </a:extLst>
          </p:cNvPr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785504754"/>
              </p:ext>
            </p:extLst>
          </p:nvPr>
        </p:nvGraphicFramePr>
        <p:xfrm>
          <a:off x="7818438" y="868363"/>
          <a:ext cx="3475037" cy="51212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816742290"/>
      </p:ext>
    </p:extLst>
  </p:cSld>
  <p:clrMapOvr>
    <a:masterClrMapping/>
  </p:clrMapOvr>
</p:sld>
</file>

<file path=ppt/theme/theme1.xml><?xml version="1.0" encoding="utf-8"?>
<a:theme xmlns:a="http://schemas.openxmlformats.org/drawingml/2006/main" name="Cadre">
  <a:themeElements>
    <a:clrScheme name="Personnalisé 3">
      <a:dk1>
        <a:srgbClr val="000000"/>
      </a:dk1>
      <a:lt1>
        <a:srgbClr val="FFFFFF"/>
      </a:lt1>
      <a:dk2>
        <a:srgbClr val="545454"/>
      </a:dk2>
      <a:lt2>
        <a:srgbClr val="BFBFBF"/>
      </a:lt2>
      <a:accent1>
        <a:srgbClr val="40BAD2"/>
      </a:accent1>
      <a:accent2>
        <a:srgbClr val="FFC619"/>
      </a:accent2>
      <a:accent3>
        <a:srgbClr val="90BB23"/>
      </a:accent3>
      <a:accent4>
        <a:srgbClr val="EE7008"/>
      </a:accent4>
      <a:accent5>
        <a:srgbClr val="1AB39F"/>
      </a:accent5>
      <a:accent6>
        <a:srgbClr val="D5393D"/>
      </a:accent6>
      <a:hlink>
        <a:srgbClr val="90BB23"/>
      </a:hlink>
      <a:folHlink>
        <a:srgbClr val="EE7008"/>
      </a:folHlink>
    </a:clrScheme>
    <a:fontScheme name="Cadre">
      <a:maj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Cadre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20000"/>
                <a:lumMod val="102000"/>
              </a:schemeClr>
            </a:gs>
            <a:gs pos="48000">
              <a:schemeClr val="phClr">
                <a:tint val="98000"/>
                <a:shade val="90000"/>
                <a:satMod val="110000"/>
                <a:lumMod val="103000"/>
              </a:schemeClr>
            </a:gs>
            <a:gs pos="100000">
              <a:schemeClr val="phClr">
                <a:tint val="98000"/>
                <a:shade val="80000"/>
                <a:satMod val="10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rame" id="{F226E7A2-7162-461C-9490-D27D9DC04E43}" vid="{629A0216-3BBD-45C0-B63F-2683BEA18F60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A9A17FFA047DB2439CED1745F8E096B0" ma:contentTypeVersion="7" ma:contentTypeDescription="Crée un document." ma:contentTypeScope="" ma:versionID="d63d51994a225d21a30d15df126b74aa">
  <xsd:schema xmlns:xsd="http://www.w3.org/2001/XMLSchema" xmlns:xs="http://www.w3.org/2001/XMLSchema" xmlns:p="http://schemas.microsoft.com/office/2006/metadata/properties" xmlns:ns3="56a47ea3-ae25-42c8-8ce5-42f02d6f3c95" xmlns:ns4="362e0cbe-673a-4e47-8c5b-1b6ec0181c2f" targetNamespace="http://schemas.microsoft.com/office/2006/metadata/properties" ma:root="true" ma:fieldsID="e89cc1ce59778e1b052218c675e71ac3" ns3:_="" ns4:_="">
    <xsd:import namespace="56a47ea3-ae25-42c8-8ce5-42f02d6f3c95"/>
    <xsd:import namespace="362e0cbe-673a-4e47-8c5b-1b6ec0181c2f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KeyPoints" minOccurs="0"/>
                <xsd:element ref="ns3:MediaServiceKeyPoints" minOccurs="0"/>
                <xsd:element ref="ns4:SharedWithUsers" minOccurs="0"/>
                <xsd:element ref="ns4:SharedWithDetails" minOccurs="0"/>
                <xsd:element ref="ns4:SharingHintHash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6a47ea3-ae25-42c8-8ce5-42f02d6f3c95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62e0cbe-673a-4e47-8c5b-1b6ec0181c2f" elementFormDefault="qualified">
    <xsd:import namespace="http://schemas.microsoft.com/office/2006/documentManagement/types"/>
    <xsd:import namespace="http://schemas.microsoft.com/office/infopath/2007/PartnerControls"/>
    <xsd:element name="SharedWithUsers" ma:index="12" nillable="true" ma:displayName="Partagé avec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3" nillable="true" ma:displayName="Partagé avec dé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4" nillable="true" ma:displayName="Partage du hachage d’indicateur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e de contenu"/>
        <xsd:element ref="dc:title" minOccurs="0" maxOccurs="1" ma:index="4" ma:displayName="Titr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BEE7F218-6982-4C72-BA0A-CEF32ABC0517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56a47ea3-ae25-42c8-8ce5-42f02d6f3c95"/>
    <ds:schemaRef ds:uri="362e0cbe-673a-4e47-8c5b-1b6ec0181c2f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3F53B431-FABA-4E0F-8C68-B242EBD06ED3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E24AE176-414C-48A5-9160-248E75C70550}">
  <ds:schemaRefs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schemas.microsoft.com/office/infopath/2007/PartnerControls"/>
    <ds:schemaRef ds:uri="362e0cbe-673a-4e47-8c5b-1b6ec0181c2f"/>
    <ds:schemaRef ds:uri="http://purl.org/dc/elements/1.1/"/>
    <ds:schemaRef ds:uri="http://schemas.microsoft.com/office/2006/metadata/properties"/>
    <ds:schemaRef ds:uri="56a47ea3-ae25-42c8-8ce5-42f02d6f3c95"/>
    <ds:schemaRef ds:uri="http://www.w3.org/XML/1998/namespace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58</TotalTime>
  <Words>236</Words>
  <Application>Microsoft Office PowerPoint</Application>
  <PresentationFormat>Grand écran</PresentationFormat>
  <Paragraphs>24</Paragraphs>
  <Slides>5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2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5</vt:i4>
      </vt:variant>
    </vt:vector>
  </HeadingPairs>
  <TitlesOfParts>
    <vt:vector size="8" baseType="lpstr">
      <vt:lpstr>Corbel</vt:lpstr>
      <vt:lpstr>Wingdings 2</vt:lpstr>
      <vt:lpstr>Cadre</vt:lpstr>
      <vt:lpstr>Résultat  enquête télétravail</vt:lpstr>
      <vt:lpstr>Les mails La visio La bureautique   </vt:lpstr>
      <vt:lpstr>Notes moyenne par type d’outils</vt:lpstr>
      <vt:lpstr>Les outils numériques spécifiques à l’employeur</vt:lpstr>
      <vt:lpstr>L’âge et l’accessibilité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Killian .</dc:creator>
  <cp:lastModifiedBy>Anne Chouzenoux</cp:lastModifiedBy>
  <cp:revision>7</cp:revision>
  <dcterms:created xsi:type="dcterms:W3CDTF">2020-11-03T15:32:33Z</dcterms:created>
  <dcterms:modified xsi:type="dcterms:W3CDTF">2021-01-13T15:16:00Z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0x010100A9A17FFA047DB2439CED1745F8E096B0</vt:lpwstr>
  </property>
</Properties>
</file>

<file path=docProps/thumbnail.jpeg>
</file>